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Slab" pitchFamily="2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84CE51-66C2-4A89-9332-B715CEC91596}">
  <a:tblStyle styleId="{4384CE51-66C2-4A89-9332-B715CEC91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E9B819-F44C-45D4-B9C5-F5D11C8B84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3163889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23163889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23163889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23163889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cellular module we chose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23163889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23163889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23163889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23163889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23163889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f23163889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Webench development tool we selected the 3 voltage regulating circuits to implement into our design. The 3.3 volt regulator is going to power our microcontroller the 3.8 V will power our cellular module and the 5 V will power the jetson nano. Which in turn also powers the 2 cameras we are using.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23163889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f23163889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Jetson nano will be the highest cost component when compared to the other components on the board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23163889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23163889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23163889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f23163889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board is 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84.76 mm* 134.6 mm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d047ea4e5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dd047ea4e5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16b90353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e16b90353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2316388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2316388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16b9035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e16b9035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16b90353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e16b90353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16b90353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e16b90353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16b9035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16b9035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16b9035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16b9035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dd047ea4e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dd047ea4e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d047ea4e5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dd047ea4e5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dd047ea4e5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dd047ea4e5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d047ea4e5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dd047ea4e5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d047ea4e5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dd047ea4e5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231638897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231638897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dd047ea4e5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dd047ea4e5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231638897_3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f231638897_3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23163889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f23163889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23163889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f23163889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e144f530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e144f530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e144f5303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e144f5303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f231638897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f231638897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f23163889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f23163889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e15ee046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e15ee0463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e144f5303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e144f5303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2316388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2316388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e144f5303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e144f5303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31638897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231638897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231638897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231638897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2316388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2316388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231638897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231638897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23163889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23163889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a device that can run multiple machine learning algorithms at the same time. Ideally with a lower power threshold. Also needed to have the capability to have 2 cameras connected to the device.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://drive.google.com/file/d/1kZgO_CTX6XdiOHyg2kXUf8YYCWX8ucju/view" TargetMode="External"/><Relationship Id="rId7" Type="http://schemas.openxmlformats.org/officeDocument/2006/relationships/hyperlink" Target="http://drive.google.com/file/d/1Y5pOoHwqVZpRKshKAe7Zf_B7eAgPfq_i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hyperlink" Target="http://drive.google.com/file/d/1G8uU1kN8HvOLXZmlQr7PM0wn4H1e7W-i/view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3.jpg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0" y="86880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DroneX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520"/>
              <a:t>Youssef Barsoom </a:t>
            </a:r>
            <a:r>
              <a:rPr lang="en" sz="1320"/>
              <a:t>- Computer Engineer</a:t>
            </a:r>
            <a:endParaRPr sz="132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520"/>
              <a:t>Nicholas King </a:t>
            </a:r>
            <a:r>
              <a:rPr lang="en" sz="1320"/>
              <a:t>- Electrical Engineer</a:t>
            </a:r>
            <a:endParaRPr sz="132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520"/>
              <a:t>Harrison Kennedy </a:t>
            </a:r>
            <a:r>
              <a:rPr lang="en" sz="1320"/>
              <a:t>- Electrical Engineer</a:t>
            </a:r>
            <a:endParaRPr sz="132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520"/>
              <a:t>Stephan Saturne </a:t>
            </a:r>
            <a:r>
              <a:rPr lang="en" sz="1320"/>
              <a:t>- Electrical Engineer</a:t>
            </a:r>
            <a:endParaRPr sz="1320"/>
          </a:p>
        </p:txBody>
      </p:sp>
      <p:sp>
        <p:nvSpPr>
          <p:cNvPr id="65" name="Google Shape;65;p13"/>
          <p:cNvSpPr txBox="1"/>
          <p:nvPr/>
        </p:nvSpPr>
        <p:spPr>
          <a:xfrm>
            <a:off x="8016450" y="289600"/>
            <a:ext cx="11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444200" y="2050450"/>
            <a:ext cx="625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Visual Drone Detection System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175" y="116275"/>
            <a:ext cx="362925" cy="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l="20355" t="13081" r="22913"/>
          <a:stretch/>
        </p:blipFill>
        <p:spPr>
          <a:xfrm>
            <a:off x="8204753" y="-3"/>
            <a:ext cx="939250" cy="1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Visible spectrum camera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l="14657" t="18301" r="16300" b="28575"/>
          <a:stretch/>
        </p:blipFill>
        <p:spPr>
          <a:xfrm>
            <a:off x="6473450" y="3663849"/>
            <a:ext cx="1186074" cy="13504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22"/>
          <p:cNvGraphicFramePr/>
          <p:nvPr/>
        </p:nvGraphicFramePr>
        <p:xfrm>
          <a:off x="387900" y="216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160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Camera Model</a:t>
                      </a:r>
                      <a:endParaRPr sz="16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e-cam30_CUNANO </a:t>
                      </a:r>
                      <a:endParaRPr sz="16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222222"/>
                          </a:solidFill>
                        </a:rPr>
                        <a:t>Pi camera V2</a:t>
                      </a:r>
                      <a:endParaRPr sz="16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Resolution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</a:rPr>
                        <a:t>3.4 MegaPixels</a:t>
                      </a:r>
                      <a:endParaRPr sz="12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</a:rPr>
                        <a:t>8 MegaPixels</a:t>
                      </a:r>
                      <a:endParaRPr sz="12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Time to integrate into system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</a:rPr>
                        <a:t>Integration took 2-3 days</a:t>
                      </a:r>
                      <a:endParaRPr sz="12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</a:rPr>
                        <a:t>Integration took 2 hours</a:t>
                      </a:r>
                      <a:endParaRPr sz="12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Cost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</a:rPr>
                        <a:t>$159</a:t>
                      </a:r>
                      <a:endParaRPr sz="12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</a:rPr>
                        <a:t>$30</a:t>
                      </a:r>
                      <a:endParaRPr sz="12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t="57222" r="51765" b="14297"/>
          <a:stretch/>
        </p:blipFill>
        <p:spPr>
          <a:xfrm>
            <a:off x="6473450" y="1815000"/>
            <a:ext cx="2149924" cy="16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5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2"/>
          <p:cNvCxnSpPr/>
          <p:nvPr/>
        </p:nvCxnSpPr>
        <p:spPr>
          <a:xfrm rot="10800000" flipH="1">
            <a:off x="5143500" y="2160650"/>
            <a:ext cx="1291800" cy="22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22"/>
          <p:cNvCxnSpPr/>
          <p:nvPr/>
        </p:nvCxnSpPr>
        <p:spPr>
          <a:xfrm>
            <a:off x="3287875" y="4178388"/>
            <a:ext cx="3182700" cy="64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Module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52" name="Google Shape;152;p23"/>
          <p:cNvGraphicFramePr/>
          <p:nvPr/>
        </p:nvGraphicFramePr>
        <p:xfrm>
          <a:off x="838200" y="182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Model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Waveshare AC8625 Wireless Module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EC25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Communication type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Wifi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Cellular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Upload speed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Upwards of 100Mbps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50mbps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Cost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$60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Accessibility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Can be placed directly on jetson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Requires a microcontroller to send data adding complexity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MCU Selection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87900" y="15000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We originally chose the MSP430FR6989 module for our board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It was chosen due to its flexibility having multiple UART I2C and I/O pins for us to use as well as a dev boards already purchased which made prototyping easier.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microcontroller original supplied a UART connection between the Jetson and the Cellular Module but due to the breaking of the cell module the Msp430FR6989 lost its functionality in our project.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t="-14900" b="14900"/>
          <a:stretch/>
        </p:blipFill>
        <p:spPr>
          <a:xfrm>
            <a:off x="4394725" y="2472025"/>
            <a:ext cx="4749275" cy="26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DC input schematic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87900" y="13265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component allows for a male DC jack to be inserted into our system to power our system. The diode was replaced with a zero ohm resistor to test input voltage and current but the capacitors are maintained to ensure voltage is stable within the system.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l="31599" t="57223" r="41010" b="12795"/>
          <a:stretch/>
        </p:blipFill>
        <p:spPr>
          <a:xfrm>
            <a:off x="2579000" y="2398275"/>
            <a:ext cx="3259949" cy="20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Regulators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originally designed 3 voltage regulators: 3.3V, 3.8V, 5V,</a:t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l="22889" t="41288" r="1718" b="10579"/>
          <a:stretch/>
        </p:blipFill>
        <p:spPr>
          <a:xfrm>
            <a:off x="-12" y="1921288"/>
            <a:ext cx="44196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4">
            <a:alphaModFix/>
          </a:blip>
          <a:srcRect l="31017" t="38845" r="11319" b="17911"/>
          <a:stretch/>
        </p:blipFill>
        <p:spPr>
          <a:xfrm>
            <a:off x="4419600" y="3155204"/>
            <a:ext cx="4724400" cy="198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5">
            <a:alphaModFix/>
          </a:blip>
          <a:srcRect l="45002" t="36208" r="12538" b="34416"/>
          <a:stretch/>
        </p:blipFill>
        <p:spPr>
          <a:xfrm>
            <a:off x="0" y="3632525"/>
            <a:ext cx="3882451" cy="151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6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Consumption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Consumption was a metric of interest for our project as we explored the possibility of powering the system using a solar battery combination. Upon further research with an average cost battery and solar panel we could only maintain operation for 1.5 hours. This was because the Jetson Nano required a constant power of over 10 watts. Thus we changed our focus to a wall outlet operated system.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PCB Schematic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l="28120" t="23843" r="18306" b="11731"/>
          <a:stretch/>
        </p:blipFill>
        <p:spPr>
          <a:xfrm>
            <a:off x="1183043" y="1144125"/>
            <a:ext cx="5912059" cy="39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Layout 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design simple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layers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l="32960" t="20202" r="26181" b="14207"/>
          <a:stretch/>
        </p:blipFill>
        <p:spPr>
          <a:xfrm>
            <a:off x="3127475" y="769675"/>
            <a:ext cx="4843402" cy="437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Sequence Diagram</a:t>
            </a:r>
            <a:endParaRPr sz="2700"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675" y="314313"/>
            <a:ext cx="54864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8229600" y="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Youssef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What is a Drone Incursion?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Drone incursions are any occurrence of a drone near an aircraft at anypoint in the flight.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 FAA receives over 100 reports per month of drone sightings, from pilots, citizens, and law enforcement. A number that has dramatically increased over the last two years.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possibility of people using drones for mal-intentions is growing by the day as the use of drones also grows.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 of today there is no solid system in place at airports, sporting events, or schools where they can safely detect a drone and deal with the problem before bad things happen.</a:t>
            </a:r>
            <a:endParaRPr sz="17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175" y="116275"/>
            <a:ext cx="362925" cy="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20355" t="13081" r="22913"/>
          <a:stretch/>
        </p:blipFill>
        <p:spPr>
          <a:xfrm>
            <a:off x="8204753" y="-3"/>
            <a:ext cx="939250" cy="1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/>
          <p:nvPr/>
        </p:nvSpPr>
        <p:spPr>
          <a:xfrm>
            <a:off x="342375" y="1108875"/>
            <a:ext cx="2395500" cy="376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Website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Responsible for displaying live stream from the Jetson Nano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Show previous recordings captured by the Drone Detection System and necessary information about recording.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Developed using Next.js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3374250" y="1108875"/>
            <a:ext cx="2395500" cy="376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Server</a:t>
            </a:r>
            <a:endParaRPr b="1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 </a:t>
            </a:r>
            <a:endParaRPr sz="1100" b="1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Responsible for converting RTSP to HLS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Uses NGNIX to stream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Managing the data in the database 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Ubuntu 20.2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Database: MongoDB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Storage: Google Drive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2" name="Google Shape;222;p32"/>
          <p:cNvSpPr/>
          <p:nvPr/>
        </p:nvSpPr>
        <p:spPr>
          <a:xfrm>
            <a:off x="6406125" y="1108875"/>
            <a:ext cx="2395500" cy="376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Drone Detection System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Deploy on Jetson nano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Developed using Python 3</a:t>
            </a:r>
            <a:endParaRPr sz="1100"/>
          </a:p>
          <a:p>
            <a:pPr marL="17145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Consist of 3 Main Modules:</a:t>
            </a:r>
            <a:endParaRPr sz="1100"/>
          </a:p>
          <a:p>
            <a:pPr marL="5715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000"/>
              <a:t>Drone Detection</a:t>
            </a:r>
            <a:endParaRPr sz="1000"/>
          </a:p>
          <a:p>
            <a:pPr marL="5715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000"/>
              <a:t>Streaming Module </a:t>
            </a:r>
            <a:endParaRPr sz="1000"/>
          </a:p>
          <a:p>
            <a:pPr marL="5715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000"/>
              <a:t>Recording Module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385000" y="335300"/>
            <a:ext cx="596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Overview of System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 Detection System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Drone Detection: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the model that we trained to try and detect drone in each frame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Streaming Module: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Stream the output of the drone detection in a RTSP Stream which converted by the server to HLS to be able to stream in on a website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Recording Module: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Records and manages the recording of the stream.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module start recording only when a drone is detect then every 10 second we check whether there is a drone. If yes, we continue else we stop recording and add to database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a recording to be saved, drone visibility rate has to be higher than 20%</a:t>
            </a: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Detection 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YoloV5 is used for good accuracy and fast detection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Training dataset that is used consists of  3 public dataset which .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Drone Dataset (50K+ images)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Flying Object Dataset( drones, helicopter, airplane and birds) (80K+ images)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Finally Landscapes High-Quality (17K+ images)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dataset was divided into 81% training and 19% validation.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latest model took 96 hours to train, 28 GB GPU and 60 GB RAM</a:t>
            </a:r>
            <a:endParaRPr sz="1500"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5" y="306925"/>
            <a:ext cx="8839204" cy="441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387900" y="3818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Comparison</a:t>
            </a:r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0" name="Google Shape;250;p36" title="20230418_093528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750" y="1026763"/>
            <a:ext cx="1992349" cy="354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 title="20230418_093528 (2)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850" y="995813"/>
            <a:ext cx="1992349" cy="354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336975" y="4613975"/>
            <a:ext cx="19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Dataset(50K+)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12MP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6987575" y="4613975"/>
            <a:ext cx="154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Dataset(150+)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12MP</a:t>
            </a:r>
            <a:endParaRPr/>
          </a:p>
        </p:txBody>
      </p:sp>
      <p:pic>
        <p:nvPicPr>
          <p:cNvPr id="254" name="Google Shape;254;p36" title="Drone tiny above building - Made with Clipchamp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1175" y="1135656"/>
            <a:ext cx="4200800" cy="315059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/>
        </p:nvSpPr>
        <p:spPr>
          <a:xfrm>
            <a:off x="3469925" y="4613975"/>
            <a:ext cx="19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Dataset(150K+)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3MP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36"/>
          <p:cNvPicPr preferRelativeResize="0"/>
          <p:nvPr/>
        </p:nvPicPr>
        <p:blipFill rotWithShape="1">
          <a:blip r:embed="rId9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Frontend Framework</a:t>
            </a: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63" name="Google Shape;263;p37"/>
          <p:cNvGraphicFramePr/>
          <p:nvPr/>
        </p:nvGraphicFramePr>
        <p:xfrm>
          <a:off x="3879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16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Framework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Language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Features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React.js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Javascript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Robust,Good for single-page,Components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Angular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TypeScript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way Data Binding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Vue.js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Javascript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Simplicity and flexibility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jQuery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JavaScript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Utilized in building desktop-based JavaScript apps,Simplifies dynamic content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4" name="Google Shape;264;p37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Stack</a:t>
            </a:r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271" name="Google Shape;271;p38"/>
          <p:cNvGraphicFramePr/>
          <p:nvPr/>
        </p:nvGraphicFramePr>
        <p:xfrm>
          <a:off x="387900" y="148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3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Stacks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Tools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MERN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MongoDB, Express.js, React, and Node.js.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MEAN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MongoDB, Express.js, Angular, and Node.js.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LAMP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Linux, Apache, MySQL, and PHP.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2" name="Google Shape;272;p38"/>
          <p:cNvSpPr txBox="1"/>
          <p:nvPr/>
        </p:nvSpPr>
        <p:spPr>
          <a:xfrm>
            <a:off x="83110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Youssef</a:t>
            </a:r>
            <a:endParaRPr/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Streaming Protocols</a:t>
            </a: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280" name="Google Shape;280;p39"/>
          <p:cNvGraphicFramePr/>
          <p:nvPr/>
        </p:nvGraphicFramePr>
        <p:xfrm>
          <a:off x="3879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1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Protocol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HLS(HTTP Live Streamng)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highlight>
                            <a:srgbClr val="FCFCFC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Ultra-high-quality video streams,  secure, compatible with any internet-enabled device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Cannot maintain low latency, Poor Ingest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Secure Reliable Transport (SRT)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Very secure, </a:t>
                      </a:r>
                      <a:r>
                        <a:rPr lang="en" sz="1350">
                          <a:highlight>
                            <a:srgbClr val="FCFCFC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compatible with any internet-enabled device, low latency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Limited Support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Real-Time Messaging Protocol (RTMP)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 Latency, </a:t>
                      </a:r>
                      <a:r>
                        <a:rPr lang="en" sz="1350">
                          <a:highlight>
                            <a:srgbClr val="FCFCFC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adaptive , and integratable in different video formats 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 Bandwidth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WebRTC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Real-Time Latency, Flexible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Limited Support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1" name="Google Shape;281;p39"/>
          <p:cNvSpPr txBox="1"/>
          <p:nvPr/>
        </p:nvSpPr>
        <p:spPr>
          <a:xfrm>
            <a:off x="83110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Youssef</a:t>
            </a: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89" name="Google Shape;289;p40"/>
          <p:cNvGraphicFramePr/>
          <p:nvPr/>
        </p:nvGraphicFramePr>
        <p:xfrm>
          <a:off x="1068725" y="18879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/>
                        <a:t>Name</a:t>
                      </a:r>
                      <a:endParaRPr sz="1350" b="1"/>
                    </a:p>
                  </a:txBody>
                  <a:tcPr marL="142875" marR="142875" marT="238125" marB="238125">
                    <a:lnB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/>
                        <a:t>Pixel size</a:t>
                      </a:r>
                      <a:endParaRPr sz="1350" b="1"/>
                    </a:p>
                  </a:txBody>
                  <a:tcPr marL="142875" marR="142875" marT="238125" marB="238125">
                    <a:lnB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/>
                        <a:t>File size for one hour of video</a:t>
                      </a:r>
                      <a:endParaRPr sz="1350" b="1"/>
                    </a:p>
                  </a:txBody>
                  <a:tcPr marL="142875" marR="142875" marT="238125" marB="238125">
                    <a:lnB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720p</a:t>
                      </a:r>
                      <a:endParaRPr sz="1350"/>
                    </a:p>
                  </a:txBody>
                  <a:tcPr marL="142875" marR="142875" marT="238125" marB="238125">
                    <a:lnT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1280 x 720</a:t>
                      </a:r>
                      <a:endParaRPr sz="1350"/>
                    </a:p>
                  </a:txBody>
                  <a:tcPr marL="142875" marR="142875" marT="238125" marB="238125">
                    <a:lnT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800 – 900MB</a:t>
                      </a:r>
                      <a:endParaRPr sz="1350"/>
                    </a:p>
                  </a:txBody>
                  <a:tcPr marL="142875" marR="142875" marT="238125" marB="238125">
                    <a:lnT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1080p</a:t>
                      </a:r>
                      <a:endParaRPr sz="1350"/>
                    </a:p>
                  </a:txBody>
                  <a:tcPr marL="142875" marR="142875" marT="238125" marB="238125">
                    <a:lnT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1920 x 1080</a:t>
                      </a:r>
                      <a:endParaRPr sz="1350"/>
                    </a:p>
                  </a:txBody>
                  <a:tcPr marL="142875" marR="142875" marT="238125" marB="238125">
                    <a:lnT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1.2-1.4GB</a:t>
                      </a:r>
                      <a:endParaRPr sz="1350"/>
                    </a:p>
                  </a:txBody>
                  <a:tcPr marL="142875" marR="142875" marT="238125" marB="238125">
                    <a:lnT w="6350" cap="flat" cmpd="sng">
                      <a:solidFill>
                        <a:srgbClr val="CBC9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40"/>
          <p:cNvSpPr txBox="1"/>
          <p:nvPr/>
        </p:nvSpPr>
        <p:spPr>
          <a:xfrm>
            <a:off x="83110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Youssef</a:t>
            </a:r>
            <a:endParaRPr/>
          </a:p>
        </p:txBody>
      </p:sp>
      <p:pic>
        <p:nvPicPr>
          <p:cNvPr id="291" name="Google Shape;291;p40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Vision</a:t>
            </a:r>
            <a:endParaRPr/>
          </a:p>
        </p:txBody>
      </p:sp>
      <p:sp>
        <p:nvSpPr>
          <p:cNvPr id="297" name="Google Shape;297;p4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98" name="Google Shape;298;p41"/>
          <p:cNvGraphicFramePr/>
          <p:nvPr/>
        </p:nvGraphicFramePr>
        <p:xfrm>
          <a:off x="387925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40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Models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COCO mAP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Speed (ms)	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Faster R-CNN ResNet50 V1 640x640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29.3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53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Boxes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 MobileNet v2 320x32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20.2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Boxes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EfficientDet D0 512x512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33.6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Boxes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CenterNet MobileNetV2 FPN 512x512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23.4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Boxes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9" name="Google Shape;299;p41"/>
          <p:cNvSpPr txBox="1"/>
          <p:nvPr/>
        </p:nvSpPr>
        <p:spPr>
          <a:xfrm>
            <a:off x="83110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Youssef</a:t>
            </a:r>
            <a:endParaRPr/>
          </a:p>
        </p:txBody>
      </p:sp>
      <p:pic>
        <p:nvPicPr>
          <p:cNvPr id="300" name="Google Shape;300;p41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87900" y="1478850"/>
            <a:ext cx="8368200" cy="2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engineer a system that visually sees drones in the area and can immediately alert the users of the system.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accomplish this by using machine learning to decipher between other objects that our cameras might pick up on such as birds, planes, helicopters, etc.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the system decides that it is looking at a drone, it will alert our system.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 users are notified of the drone in the area they can take necessary steps to remove the drone from the area.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175" y="116275"/>
            <a:ext cx="362925" cy="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l="20355" t="13081" r="22913"/>
          <a:stretch/>
        </p:blipFill>
        <p:spPr>
          <a:xfrm>
            <a:off x="8204753" y="-3"/>
            <a:ext cx="939250" cy="1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Improvement on current model</a:t>
            </a:r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Re-train on more images including images of images in long distance and near camera.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Try different models to figure best performing model</a:t>
            </a:r>
            <a:endParaRPr/>
          </a:p>
        </p:txBody>
      </p:sp>
      <p:sp>
        <p:nvSpPr>
          <p:cNvPr id="307" name="Google Shape;307;p42"/>
          <p:cNvSpPr txBox="1"/>
          <p:nvPr/>
        </p:nvSpPr>
        <p:spPr>
          <a:xfrm>
            <a:off x="83110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Youssef</a:t>
            </a:r>
            <a:endParaRPr/>
          </a:p>
        </p:txBody>
      </p:sp>
      <p:pic>
        <p:nvPicPr>
          <p:cNvPr id="308" name="Google Shape;308;p42"/>
          <p:cNvPicPr preferRelativeResize="0"/>
          <p:nvPr/>
        </p:nvPicPr>
        <p:blipFill rotWithShape="1">
          <a:blip r:embed="rId3">
            <a:alphaModFix/>
          </a:blip>
          <a:srcRect l="23519" t="32647" r="18031" b="17063"/>
          <a:stretch/>
        </p:blipFill>
        <p:spPr>
          <a:xfrm>
            <a:off x="8196725" y="4"/>
            <a:ext cx="966624" cy="110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 our system</a:t>
            </a:r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78930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system case must hold: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PCB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Jetson Nano module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Camera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Port for the antenna connection &amp; power cord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Our housing case MUST be water resistant.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case needs to have a transparent opening or wall for the camera to see clearly out of. </a:t>
            </a:r>
            <a:endParaRPr/>
          </a:p>
        </p:txBody>
      </p:sp>
      <p:pic>
        <p:nvPicPr>
          <p:cNvPr id="315" name="Google Shape;315;p43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37191" y="0"/>
            <a:ext cx="806808" cy="11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 Case</a:t>
            </a:r>
            <a:endParaRPr/>
          </a:p>
        </p:txBody>
      </p:sp>
      <p:pic>
        <p:nvPicPr>
          <p:cNvPr id="321" name="Google Shape;321;p44"/>
          <p:cNvPicPr preferRelativeResize="0"/>
          <p:nvPr/>
        </p:nvPicPr>
        <p:blipFill rotWithShape="1">
          <a:blip r:embed="rId3">
            <a:alphaModFix/>
          </a:blip>
          <a:srcRect l="10971" r="16753" b="20369"/>
          <a:stretch/>
        </p:blipFill>
        <p:spPr>
          <a:xfrm>
            <a:off x="1" y="1543900"/>
            <a:ext cx="2442575" cy="35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/>
          <p:cNvPicPr preferRelativeResize="0"/>
          <p:nvPr/>
        </p:nvPicPr>
        <p:blipFill rotWithShape="1">
          <a:blip r:embed="rId4">
            <a:alphaModFix/>
          </a:blip>
          <a:srcRect l="12249" t="18561" r="18661" b="7221"/>
          <a:stretch/>
        </p:blipFill>
        <p:spPr>
          <a:xfrm>
            <a:off x="3206884" y="1543900"/>
            <a:ext cx="2474728" cy="35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4"/>
          <p:cNvPicPr preferRelativeResize="0"/>
          <p:nvPr/>
        </p:nvPicPr>
        <p:blipFill rotWithShape="1">
          <a:blip r:embed="rId5">
            <a:alphaModFix/>
          </a:blip>
          <a:srcRect l="12034" t="11626" r="11360" b="7296"/>
          <a:stretch/>
        </p:blipFill>
        <p:spPr>
          <a:xfrm>
            <a:off x="8337191" y="0"/>
            <a:ext cx="806808" cy="11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4"/>
          <p:cNvPicPr preferRelativeResize="0"/>
          <p:nvPr/>
        </p:nvPicPr>
        <p:blipFill rotWithShape="1">
          <a:blip r:embed="rId6">
            <a:alphaModFix/>
          </a:blip>
          <a:srcRect t="12784" b="25574"/>
          <a:stretch/>
        </p:blipFill>
        <p:spPr>
          <a:xfrm>
            <a:off x="6445932" y="1543900"/>
            <a:ext cx="2698069" cy="359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Problems/Issues</a:t>
            </a:r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Unfamiliarity with PCB design and ordering process as well as soldering practices which caused damage to a board as well as a few components due to general inexperience.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original camera selected for our system was the e-cam cunano which took a long time to implement the connection to the Jetson Nano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camera was also low resolution though it said resolution was Full HD(1080p) at 60fps</a:t>
            </a:r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8016450" y="289600"/>
            <a:ext cx="11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2" name="Google Shape;332;p45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37191" y="0"/>
            <a:ext cx="806808" cy="11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Problems/Issues cont.</a:t>
            </a:r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Jetson Nano development tools such as pytorch and other prerequisites required several installations as for unknown reasons the Jetson Nano would not read certain prerequisites that were already installed.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Machine Learning algorithm required many compute units to efficiently train the model. This required a great deal of money so we would have a model in a timely manner of which we could test.</a:t>
            </a:r>
            <a:endParaRPr/>
          </a:p>
        </p:txBody>
      </p:sp>
      <p:sp>
        <p:nvSpPr>
          <p:cNvPr id="339" name="Google Shape;339;p46"/>
          <p:cNvSpPr txBox="1"/>
          <p:nvPr/>
        </p:nvSpPr>
        <p:spPr>
          <a:xfrm>
            <a:off x="8016450" y="289600"/>
            <a:ext cx="11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46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37191" y="0"/>
            <a:ext cx="806808" cy="11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Problems/Issues Cont</a:t>
            </a:r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first model lacked background images which caused a large amount of false positives.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model required a new database that had to be configured to fit our training model multiple times.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Purchased an off-brand imv219 camera that was nonfunctional with Jetson Nano</a:t>
            </a:r>
            <a:endParaRPr/>
          </a:p>
        </p:txBody>
      </p:sp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255425" y="0"/>
            <a:ext cx="888575" cy="12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in the future</a:t>
            </a:r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would look in the future at large battery and solar solutions to allow for a wider range of usage.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would also like to look at improving the user interface and adding app integration in the future as the website is currently fairly simplistic and bare bones.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higher quality camera would allow for more accurate detections.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4" name="Google Shape;354;p48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73850" y="0"/>
            <a:ext cx="770150" cy="10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Budget </a:t>
            </a:r>
            <a:endParaRPr/>
          </a:p>
        </p:txBody>
      </p:sp>
      <p:pic>
        <p:nvPicPr>
          <p:cNvPr id="360" name="Google Shape;360;p49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37191" y="0"/>
            <a:ext cx="806808" cy="1144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1" name="Google Shape;361;p49"/>
          <p:cNvGraphicFramePr/>
          <p:nvPr/>
        </p:nvGraphicFramePr>
        <p:xfrm>
          <a:off x="1192200" y="17123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{27E9B819-F44C-45D4-B9C5-F5D11C8B849B}</a:tableStyleId>
              </a:tblPr>
              <a:tblGrid>
                <a:gridCol w="6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Parts For PCB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Soldering Equipment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DroneX Case Parts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Cameras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Jetson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Solar Panel &amp; Battery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ML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Misc.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Grand Total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$9.62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$3.67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$42.79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$114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$149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$10.69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$42.11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$155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$250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$40.79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$28.99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$163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$180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$255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Totals: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$728.09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$53.78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$67.79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$289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$177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$65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$350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$4.09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$1734.75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to replicate this System</a:t>
            </a:r>
            <a:endParaRPr/>
          </a:p>
        </p:txBody>
      </p:sp>
      <p:graphicFrame>
        <p:nvGraphicFramePr>
          <p:cNvPr id="367" name="Google Shape;367;p50"/>
          <p:cNvGraphicFramePr/>
          <p:nvPr/>
        </p:nvGraphicFramePr>
        <p:xfrm>
          <a:off x="1258688" y="13259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{27E9B819-F44C-45D4-B9C5-F5D11C8B849B}</a:tableStyleId>
              </a:tblPr>
              <a:tblGrid>
                <a:gridCol w="72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Parts For PCB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DroneX Case Parts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Camera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Jetson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ML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Grand Total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$9.62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$42.79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$149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$10.69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$250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$40.79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$28.99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$163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$180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$255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Totals: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$728.09/ 4 approx. = $180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$67.79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$289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$177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$350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$1063.79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68" name="Google Shape;368;p50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37191" y="0"/>
            <a:ext cx="806808" cy="11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Distribution</a:t>
            </a:r>
            <a:endParaRPr/>
          </a:p>
        </p:txBody>
      </p:sp>
      <p:sp>
        <p:nvSpPr>
          <p:cNvPr id="374" name="Google Shape;374;p51"/>
          <p:cNvSpPr txBox="1"/>
          <p:nvPr/>
        </p:nvSpPr>
        <p:spPr>
          <a:xfrm>
            <a:off x="291850" y="1390925"/>
            <a:ext cx="36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51"/>
          <p:cNvSpPr txBox="1"/>
          <p:nvPr/>
        </p:nvSpPr>
        <p:spPr>
          <a:xfrm>
            <a:off x="364300" y="3305500"/>
            <a:ext cx="308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51"/>
          <p:cNvSpPr txBox="1"/>
          <p:nvPr/>
        </p:nvSpPr>
        <p:spPr>
          <a:xfrm>
            <a:off x="4814400" y="1390925"/>
            <a:ext cx="394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51"/>
          <p:cNvSpPr txBox="1"/>
          <p:nvPr/>
        </p:nvSpPr>
        <p:spPr>
          <a:xfrm>
            <a:off x="4814400" y="3305500"/>
            <a:ext cx="33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78" name="Google Shape;378;p51"/>
          <p:cNvGraphicFramePr/>
          <p:nvPr/>
        </p:nvGraphicFramePr>
        <p:xfrm>
          <a:off x="1105150" y="139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11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Members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Youssef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Harrison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Nick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Stephan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Frontend Software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Backend Software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Machine Learning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Soldering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Case(Hardware installation and Planning)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Documentation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PCB Development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9" name="Google Shape;379;p51"/>
          <p:cNvSpPr txBox="1"/>
          <p:nvPr/>
        </p:nvSpPr>
        <p:spPr>
          <a:xfrm>
            <a:off x="6493375" y="775325"/>
            <a:ext cx="202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P: Primary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S: Secondary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p51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372875" y="0"/>
            <a:ext cx="771125" cy="10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Provide a safe and effective solution to drone incursion detection at secure locations.  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The system will be affordable in its final iteration although initial development of the product proved to be expensive.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The system will be low maintenance.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The system will be water resistant, withstanding the outside environment.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The system will run with the use of a DC power source</a:t>
            </a:r>
            <a:endParaRPr sz="200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The camera will record a live feed of incursions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175" y="116275"/>
            <a:ext cx="362925" cy="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l="20355" t="13081" r="22913"/>
          <a:stretch/>
        </p:blipFill>
        <p:spPr>
          <a:xfrm>
            <a:off x="8204753" y="-3"/>
            <a:ext cx="939250" cy="1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87900" y="17787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a drone is detected our system will notify the network and begin sending the live video to the server.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Wifi module is used to send the video feed, due to destruction of the Cellular module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server will record the video and upload to the website along with an alert of a drone in the area. 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175" y="116275"/>
            <a:ext cx="362925" cy="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l="20355" t="13081" r="22913"/>
          <a:stretch/>
        </p:blipFill>
        <p:spPr>
          <a:xfrm>
            <a:off x="8204753" y="-3"/>
            <a:ext cx="939250" cy="1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 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87900" y="1929025"/>
            <a:ext cx="8368200" cy="22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After a drone is detected and the drone is lost or out of range, the system will record for 10 more seconds and will then shut off.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DroneX website will be a user-friendly interface that will raise alerts when drones are detected.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website will also show all previous drone incursions, the date and time of incursion, as well as the duration of the incursion.</a:t>
            </a:r>
            <a:endParaRPr sz="200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175" y="116275"/>
            <a:ext cx="362925" cy="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l="20355" t="13081" r="22913"/>
          <a:stretch/>
        </p:blipFill>
        <p:spPr>
          <a:xfrm>
            <a:off x="8204753" y="-3"/>
            <a:ext cx="939250" cy="1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114550" y="0"/>
            <a:ext cx="1029450" cy="1459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19"/>
          <p:cNvGraphicFramePr/>
          <p:nvPr/>
        </p:nvGraphicFramePr>
        <p:xfrm>
          <a:off x="1848375" y="114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Engineering Requirement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Specification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Drone visibility percentage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&gt;20%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Jetson Nano will receive the required input voltage to function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6.3≥INVolt≥5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Recording will start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After first detected frame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When a drone is in frame it will be detected in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&lt;30 milliseconds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case must be within the parameters LxWxH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29x20x15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The latency of the live video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&lt;90 seconds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Block Diagram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l="12034" t="11626" r="11360" b="7296"/>
          <a:stretch/>
        </p:blipFill>
        <p:spPr>
          <a:xfrm>
            <a:off x="8114550" y="0"/>
            <a:ext cx="1029450" cy="14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51275" y="1897500"/>
            <a:ext cx="3906300" cy="1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AC/DC Power Adapter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PCB (Power System)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Jetson Nano Module by NVIDIA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 Module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 Camera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Antennas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625" y="1592025"/>
            <a:ext cx="4889650" cy="32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6893250" y="3770750"/>
            <a:ext cx="434700" cy="50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6188550" y="3699100"/>
            <a:ext cx="1197900" cy="57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6517450" y="3788800"/>
            <a:ext cx="59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PCB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assistant device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000" y="2964176"/>
            <a:ext cx="2877000" cy="21793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21"/>
          <p:cNvGraphicFramePr/>
          <p:nvPr/>
        </p:nvGraphicFramePr>
        <p:xfrm>
          <a:off x="0" y="1014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{4384CE51-66C2-4A89-9332-B715CEC91596}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Device 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Coral Dev Board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Jetson Nano Development Board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Memory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 GB LPDDR4.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 GB LPDDR4.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Cost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129.99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149.99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Supported Neural Networks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TensorFlow lite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Jetpak SDK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Resources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Limited online resources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Many online resources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22222"/>
                          </a:solidFill>
                        </a:rPr>
                        <a:t>Misc</a:t>
                      </a:r>
                      <a:endParaRPr sz="1300" b="1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24 pin header single MIPI connection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</a:rPr>
                        <a:t>40 pin header double MIPI connection</a:t>
                      </a:r>
                      <a:endParaRPr sz="1000">
                        <a:solidFill>
                          <a:srgbClr val="22222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>
            <a:off x="8105400" y="0"/>
            <a:ext cx="1038600" cy="1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Office PowerPoint</Application>
  <PresentationFormat>On-screen Show (16:9)</PresentationFormat>
  <Paragraphs>405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Times New Roman</vt:lpstr>
      <vt:lpstr>Calibri</vt:lpstr>
      <vt:lpstr>Microsoft Yahei</vt:lpstr>
      <vt:lpstr>Roboto Slab</vt:lpstr>
      <vt:lpstr>Roboto</vt:lpstr>
      <vt:lpstr>Arial</vt:lpstr>
      <vt:lpstr>Marina</vt:lpstr>
      <vt:lpstr>DroneX</vt:lpstr>
      <vt:lpstr>Motivation</vt:lpstr>
      <vt:lpstr>Motivation</vt:lpstr>
      <vt:lpstr>Goals and Objectives</vt:lpstr>
      <vt:lpstr>Goals and Objectives</vt:lpstr>
      <vt:lpstr>Goals and Objectives </vt:lpstr>
      <vt:lpstr>Specifications</vt:lpstr>
      <vt:lpstr>Hardware Block Diagram</vt:lpstr>
      <vt:lpstr>Machine Learning assistant device</vt:lpstr>
      <vt:lpstr>Visible spectrum camera</vt:lpstr>
      <vt:lpstr>Communication Module</vt:lpstr>
      <vt:lpstr>MCU Selection</vt:lpstr>
      <vt:lpstr>PCB DC input schematic</vt:lpstr>
      <vt:lpstr>Power Regulators</vt:lpstr>
      <vt:lpstr>Power Consumption</vt:lpstr>
      <vt:lpstr>Overall PCB Schematic</vt:lpstr>
      <vt:lpstr>PCB Layout </vt:lpstr>
      <vt:lpstr>Sequence Diagram</vt:lpstr>
      <vt:lpstr>PowerPoint Presentation</vt:lpstr>
      <vt:lpstr>PowerPoint Presentation</vt:lpstr>
      <vt:lpstr>Drone Detection System</vt:lpstr>
      <vt:lpstr>Object Detection </vt:lpstr>
      <vt:lpstr>PowerPoint Presentation</vt:lpstr>
      <vt:lpstr>Model Comparison</vt:lpstr>
      <vt:lpstr>Software Frontend Framework</vt:lpstr>
      <vt:lpstr>Web Stack</vt:lpstr>
      <vt:lpstr>Streaming Protocols</vt:lpstr>
      <vt:lpstr>Storage</vt:lpstr>
      <vt:lpstr>Computer Vision</vt:lpstr>
      <vt:lpstr>Further Improvement on current model</vt:lpstr>
      <vt:lpstr>Housing our system</vt:lpstr>
      <vt:lpstr>Device Case</vt:lpstr>
      <vt:lpstr>Problems/Issues</vt:lpstr>
      <vt:lpstr>Problems/Issues cont.</vt:lpstr>
      <vt:lpstr>Problems/Issues Cont</vt:lpstr>
      <vt:lpstr>Improving in the future</vt:lpstr>
      <vt:lpstr>Total Budget </vt:lpstr>
      <vt:lpstr>Budget to replicate this System</vt:lpstr>
      <vt:lpstr>Work Distribution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DroneX</dc:title>
  <cp:lastModifiedBy>harrison kennedy</cp:lastModifiedBy>
  <cp:revision>1</cp:revision>
  <dcterms:modified xsi:type="dcterms:W3CDTF">2023-04-25T02:26:53Z</dcterms:modified>
</cp:coreProperties>
</file>